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08" r:id="rId3"/>
    <p:sldId id="257" r:id="rId4"/>
    <p:sldId id="316" r:id="rId5"/>
    <p:sldId id="315" r:id="rId6"/>
    <p:sldId id="290" r:id="rId7"/>
    <p:sldId id="312" r:id="rId8"/>
    <p:sldId id="311" r:id="rId9"/>
    <p:sldId id="286" r:id="rId10"/>
    <p:sldId id="313" r:id="rId11"/>
    <p:sldId id="318" r:id="rId12"/>
    <p:sldId id="307" r:id="rId13"/>
  </p:sldIdLst>
  <p:sldSz cx="12192000" cy="6858000"/>
  <p:notesSz cx="6797675" cy="99822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71A5"/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yst layout 1 - Markerin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614" autoAdjust="0"/>
    <p:restoredTop sz="94660"/>
  </p:normalViewPr>
  <p:slideViewPr>
    <p:cSldViewPr>
      <p:cViewPr varScale="1">
        <p:scale>
          <a:sx n="103" d="100"/>
          <a:sy n="103" d="100"/>
        </p:scale>
        <p:origin x="138" y="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271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5008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5008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DC166-3102-4B7C-98F4-F01A4ADC45DC}" type="datetimeFigureOut">
              <a:rPr lang="da-DK" smtClean="0"/>
              <a:t>19-05-2020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81358"/>
            <a:ext cx="2945659" cy="5008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81358"/>
            <a:ext cx="2945659" cy="5008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2C5496-6C4F-4F93-BC58-9BE34F2E2AB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85368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5008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5008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05ABB-90B3-4E20-9A3E-0AB10BCA5B15}" type="datetimeFigureOut">
              <a:rPr lang="da-DK" smtClean="0"/>
              <a:t>19-05-2020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04813" y="1247775"/>
            <a:ext cx="5988050" cy="3368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803934"/>
            <a:ext cx="5438140" cy="393049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81358"/>
            <a:ext cx="2945659" cy="5008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81358"/>
            <a:ext cx="2945659" cy="5008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77B094-A659-4572-B49A-E1C9474EF9F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7161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1424" y="1124745"/>
            <a:ext cx="10363200" cy="792088"/>
          </a:xfrm>
        </p:spPr>
        <p:txBody>
          <a:bodyPr/>
          <a:lstStyle>
            <a:lvl1pPr algn="l">
              <a:defRPr b="0">
                <a:solidFill>
                  <a:schemeClr val="tx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>
          <a:xfrm>
            <a:off x="911225" y="2060575"/>
            <a:ext cx="5761038" cy="3384550"/>
          </a:xfrm>
        </p:spPr>
        <p:txBody>
          <a:bodyPr/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9195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og indholdsobjek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4000" b="1"/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09600" y="1600201"/>
            <a:ext cx="6998568" cy="4525963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800"/>
            </a:lvl1pPr>
          </a:lstStyle>
          <a:p>
            <a:pPr lvl="0"/>
            <a:r>
              <a:rPr lang="da-DK" dirty="0" smtClean="0"/>
              <a:t>Rediger typografien i masterens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48F14-52F8-4B12-88F3-FAE416270B54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05302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el og indholdsobjek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dirty="0" smtClean="0"/>
              <a:t>Rediger typografien i masterens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825616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83672" y="249805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983672" y="980728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</p:spTree>
    <p:extLst>
      <p:ext uri="{BB962C8B-B14F-4D97-AF65-F5344CB8AC3E}">
        <p14:creationId xmlns:p14="http://schemas.microsoft.com/office/powerpoint/2010/main" val="2851842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o indholdsobjek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0014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Kun tite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5572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1081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4"/>
          </p:nvPr>
        </p:nvSpPr>
        <p:spPr>
          <a:xfrm>
            <a:off x="9421057" y="62373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48F14-52F8-4B12-88F3-FAE416270B54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87938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1" r:id="rId4"/>
    <p:sldLayoutId id="2147483652" r:id="rId5"/>
    <p:sldLayoutId id="2147483654" r:id="rId6"/>
    <p:sldLayoutId id="2147483655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itu.data.gl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jpg"/><Relationship Id="rId18" Type="http://schemas.openxmlformats.org/officeDocument/2006/relationships/image" Target="../media/image2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sz="7200" b="1" dirty="0" smtClean="0"/>
              <a:t>PITU </a:t>
            </a:r>
            <a:endParaRPr lang="da-DK" sz="7200" b="1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i="1" dirty="0" smtClean="0">
                <a:solidFill>
                  <a:srgbClr val="898989"/>
                </a:solidFill>
              </a:rPr>
              <a:t>Digitaliseringsstyrelsen </a:t>
            </a:r>
          </a:p>
          <a:p>
            <a:pPr marL="0" indent="0">
              <a:buNone/>
            </a:pPr>
            <a:r>
              <a:rPr lang="da-DK" i="1" dirty="0" smtClean="0">
                <a:solidFill>
                  <a:srgbClr val="898989"/>
                </a:solidFill>
              </a:rPr>
              <a:t> 2020</a:t>
            </a:r>
            <a:endParaRPr lang="da-DK" i="1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2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3352" y="116632"/>
            <a:ext cx="10972800" cy="706090"/>
          </a:xfrm>
        </p:spPr>
        <p:txBody>
          <a:bodyPr/>
          <a:lstStyle/>
          <a:p>
            <a:r>
              <a:rPr lang="da-DK" smtClean="0"/>
              <a:t>Pitu.data.gl</a:t>
            </a:r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489" y="1268760"/>
            <a:ext cx="10295022" cy="4635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99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Eksempler på nuværende data fra PITU</a:t>
            </a:r>
            <a:r>
              <a:rPr lang="da-DK" dirty="0"/>
              <a:t> </a:t>
            </a:r>
            <a:r>
              <a:rPr lang="da-DK" sz="1600" dirty="0"/>
              <a:t>(maj 2020)</a:t>
            </a:r>
            <a:endParaRPr lang="da-DK" sz="1600" dirty="0"/>
          </a:p>
        </p:txBody>
      </p:sp>
      <p:sp>
        <p:nvSpPr>
          <p:cNvPr id="4" name="Pladsholder til indhold 7">
            <a:extLst>
              <a:ext uri="{FF2B5EF4-FFF2-40B4-BE49-F238E27FC236}">
                <a16:creationId xmlns:a16="http://schemas.microsoft.com/office/drawing/2014/main" id="{022B4333-0BB1-4EA3-AA83-AF9F2181B609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prstGeom prst="rect">
            <a:avLst/>
          </a:prstGeom>
          <a:solidFill>
            <a:srgbClr val="E0E9ED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24000" tIns="180000" rIns="324000" bIns="72000" numCol="1" rtlCol="0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0" lvl="1">
              <a:lnSpc>
                <a:spcPct val="100000"/>
              </a:lnSpc>
              <a:spcBef>
                <a:spcPts val="1100"/>
              </a:spcBef>
            </a:pPr>
            <a:r>
              <a:rPr lang="da-DK" sz="3200" b="1" dirty="0" smtClean="0">
                <a:solidFill>
                  <a:srgbClr val="031D5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Data </a:t>
            </a:r>
            <a:endParaRPr lang="da-DK" sz="3200" b="1" dirty="0">
              <a:solidFill>
                <a:srgbClr val="031D5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1100"/>
              </a:spcBef>
              <a:buFont typeface="Arial" panose="020B0604020202020204" pitchFamily="34" charset="0"/>
              <a:buChar char="•"/>
            </a:pPr>
            <a:r>
              <a:rPr lang="da-DK" sz="2000" dirty="0" smtClean="0">
                <a:latin typeface="+mj-lt"/>
                <a:ea typeface="Cambria" panose="02040503050406030204" pitchFamily="18" charset="0"/>
              </a:rPr>
              <a:t>CPR</a:t>
            </a:r>
          </a:p>
          <a:p>
            <a:pPr marL="800100" lvl="1" indent="-342900">
              <a:lnSpc>
                <a:spcPct val="100000"/>
              </a:lnSpc>
              <a:spcBef>
                <a:spcPts val="1100"/>
              </a:spcBef>
              <a:buFont typeface="Arial" panose="020B0604020202020204" pitchFamily="34" charset="0"/>
              <a:buChar char="•"/>
            </a:pPr>
            <a:r>
              <a:rPr lang="da-DK" sz="2000" dirty="0" smtClean="0">
                <a:latin typeface="+mj-lt"/>
                <a:ea typeface="Cambria" panose="02040503050406030204" pitchFamily="18" charset="0"/>
              </a:rPr>
              <a:t>CVR</a:t>
            </a:r>
          </a:p>
          <a:p>
            <a:pPr marL="800100" lvl="1" indent="-342900">
              <a:lnSpc>
                <a:spcPct val="100000"/>
              </a:lnSpc>
              <a:spcBef>
                <a:spcPts val="1100"/>
              </a:spcBef>
              <a:buFont typeface="Arial" panose="020B0604020202020204" pitchFamily="34" charset="0"/>
              <a:buChar char="•"/>
            </a:pPr>
            <a:r>
              <a:rPr lang="da-DK" sz="2000" dirty="0" smtClean="0">
                <a:latin typeface="+mj-lt"/>
                <a:ea typeface="Cambria" panose="02040503050406030204" pitchFamily="18" charset="0"/>
              </a:rPr>
              <a:t>Adresser</a:t>
            </a:r>
          </a:p>
          <a:p>
            <a:pPr marL="800100" lvl="1" indent="-342900">
              <a:lnSpc>
                <a:spcPct val="100000"/>
              </a:lnSpc>
              <a:spcBef>
                <a:spcPts val="1100"/>
              </a:spcBef>
              <a:buFont typeface="Arial" panose="020B0604020202020204" pitchFamily="34" charset="0"/>
              <a:buChar char="•"/>
            </a:pPr>
            <a:r>
              <a:rPr lang="da-DK" sz="2000" dirty="0" smtClean="0">
                <a:latin typeface="+mj-lt"/>
                <a:ea typeface="Cambria" panose="02040503050406030204" pitchFamily="18" charset="0"/>
              </a:rPr>
              <a:t>Rullende aktuel indkomst (RAI)</a:t>
            </a:r>
          </a:p>
          <a:p>
            <a:pPr marL="800100" lvl="1" indent="-342900">
              <a:lnSpc>
                <a:spcPct val="100000"/>
              </a:lnSpc>
              <a:spcBef>
                <a:spcPts val="1100"/>
              </a:spcBef>
              <a:buFont typeface="Arial" panose="020B0604020202020204" pitchFamily="34" charset="0"/>
              <a:buChar char="•"/>
            </a:pPr>
            <a:r>
              <a:rPr lang="da-DK" sz="2000" dirty="0" smtClean="0">
                <a:latin typeface="+mj-lt"/>
                <a:ea typeface="Cambria" panose="02040503050406030204" pitchFamily="18" charset="0"/>
              </a:rPr>
              <a:t>Prisme</a:t>
            </a:r>
          </a:p>
          <a:p>
            <a:pPr marL="800100" lvl="1" indent="-342900">
              <a:lnSpc>
                <a:spcPct val="100000"/>
              </a:lnSpc>
              <a:spcBef>
                <a:spcPts val="1100"/>
              </a:spcBef>
              <a:buFont typeface="Arial" panose="020B0604020202020204" pitchFamily="34" charset="0"/>
              <a:buChar char="•"/>
            </a:pPr>
            <a:r>
              <a:rPr lang="da-DK" sz="2000" dirty="0" smtClean="0">
                <a:latin typeface="+mj-lt"/>
                <a:ea typeface="Cambria" panose="02040503050406030204" pitchFamily="18" charset="0"/>
              </a:rPr>
              <a:t>ATP beregningsdata</a:t>
            </a:r>
          </a:p>
          <a:p>
            <a:pPr marL="800100" lvl="1" indent="-342900">
              <a:lnSpc>
                <a:spcPct val="100000"/>
              </a:lnSpc>
              <a:spcBef>
                <a:spcPts val="1100"/>
              </a:spcBef>
              <a:buFont typeface="Arial" panose="020B0604020202020204" pitchFamily="34" charset="0"/>
              <a:buChar char="•"/>
            </a:pPr>
            <a:r>
              <a:rPr lang="da-DK" sz="2000" dirty="0" smtClean="0">
                <a:latin typeface="+mj-lt"/>
                <a:ea typeface="Cambria" panose="02040503050406030204" pitchFamily="18" charset="0"/>
              </a:rPr>
              <a:t>Osv.</a:t>
            </a:r>
          </a:p>
          <a:p>
            <a:pPr marL="457200" lvl="1" indent="0">
              <a:lnSpc>
                <a:spcPct val="100000"/>
              </a:lnSpc>
              <a:spcBef>
                <a:spcPts val="1100"/>
              </a:spcBef>
              <a:buNone/>
            </a:pPr>
            <a:endParaRPr lang="da-DK" sz="2000" dirty="0">
              <a:latin typeface="+mj-lt"/>
              <a:ea typeface="Cambria" panose="02040503050406030204" pitchFamily="18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1100"/>
              </a:spcBef>
              <a:buFont typeface="Arial" panose="020B0604020202020204" pitchFamily="34" charset="0"/>
              <a:buChar char="•"/>
            </a:pPr>
            <a:r>
              <a:rPr lang="da-DK" sz="2000" dirty="0" smtClean="0">
                <a:latin typeface="+mj-lt"/>
                <a:ea typeface="Cambria" panose="02040503050406030204" pitchFamily="18" charset="0"/>
              </a:rPr>
              <a:t>Besøg PITU websiden for mere info:</a:t>
            </a:r>
          </a:p>
          <a:p>
            <a:pPr marL="800100" lvl="1" indent="-342900">
              <a:lnSpc>
                <a:spcPct val="100000"/>
              </a:lnSpc>
              <a:spcBef>
                <a:spcPts val="1100"/>
              </a:spcBef>
              <a:buFont typeface="Arial" panose="020B0604020202020204" pitchFamily="34" charset="0"/>
              <a:buChar char="•"/>
            </a:pPr>
            <a:r>
              <a:rPr lang="da-DK" sz="2000" dirty="0" smtClean="0">
                <a:latin typeface="+mj-lt"/>
                <a:ea typeface="Cambria" panose="02040503050406030204" pitchFamily="18" charset="0"/>
                <a:hlinkClick r:id="rId2"/>
              </a:rPr>
              <a:t>Pitu.data.gl</a:t>
            </a:r>
            <a:endParaRPr lang="da-DK" sz="2000" dirty="0">
              <a:latin typeface="+mj-lt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47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Vil du vide mere?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/>
              <a:t>Besøg vores informationsside på digitalimik.gl: https://digitalimik.gl/Emner/Digitale%20Loesninger_B/Pitu?sc_lang=da</a:t>
            </a:r>
          </a:p>
          <a:p>
            <a:r>
              <a:rPr lang="da-DK" dirty="0"/>
              <a:t>Skriv til projektets postkasse: PITU@nanoq.gl</a:t>
            </a:r>
          </a:p>
        </p:txBody>
      </p:sp>
    </p:spTree>
    <p:extLst>
      <p:ext uri="{BB962C8B-B14F-4D97-AF65-F5344CB8AC3E}">
        <p14:creationId xmlns:p14="http://schemas.microsoft.com/office/powerpoint/2010/main" val="314467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INDHOLD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Hvad er PITU</a:t>
            </a:r>
          </a:p>
          <a:p>
            <a:r>
              <a:rPr lang="da-DK" dirty="0" smtClean="0"/>
              <a:t>Vision</a:t>
            </a:r>
          </a:p>
          <a:p>
            <a:r>
              <a:rPr lang="da-DK" dirty="0" smtClean="0"/>
              <a:t>Rammer </a:t>
            </a:r>
          </a:p>
          <a:p>
            <a:r>
              <a:rPr lang="da-DK" dirty="0" smtClean="0"/>
              <a:t>Fordelene ved medlemskab</a:t>
            </a:r>
          </a:p>
          <a:p>
            <a:r>
              <a:rPr lang="da-DK" dirty="0"/>
              <a:t>Hvad kræver et </a:t>
            </a:r>
            <a:r>
              <a:rPr lang="da-DK" dirty="0" smtClean="0"/>
              <a:t>medlemskab og prismodel</a:t>
            </a:r>
          </a:p>
          <a:p>
            <a:r>
              <a:rPr lang="da-DK" dirty="0" err="1" smtClean="0"/>
              <a:t>Use</a:t>
            </a:r>
            <a:r>
              <a:rPr lang="da-DK" dirty="0" smtClean="0"/>
              <a:t> case</a:t>
            </a:r>
          </a:p>
          <a:p>
            <a:r>
              <a:rPr lang="da-DK" dirty="0" smtClean="0"/>
              <a:t>Vil du vide mere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1559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dsholder til indhold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4032" y="2924944"/>
            <a:ext cx="5652128" cy="3595308"/>
          </a:xfrm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Hvad er PITU</a:t>
            </a:r>
            <a:endParaRPr lang="da-DK" b="1" dirty="0"/>
          </a:p>
        </p:txBody>
      </p:sp>
      <p:sp>
        <p:nvSpPr>
          <p:cNvPr id="4" name="Pladsholder til indhold 5"/>
          <p:cNvSpPr txBox="1">
            <a:spLocks/>
          </p:cNvSpPr>
          <p:nvPr/>
        </p:nvSpPr>
        <p:spPr>
          <a:xfrm rot="417680">
            <a:off x="7928046" y="622275"/>
            <a:ext cx="3708912" cy="19393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da-DK" sz="1200" i="1" dirty="0" err="1" smtClean="0"/>
              <a:t>Pitu</a:t>
            </a:r>
            <a:r>
              <a:rPr lang="da-DK" sz="1200" i="1" dirty="0" smtClean="0"/>
              <a:t> er det grønlandske ord for den forreste rem på en hundeslæde. Remmen skaber bindeled mellem hundeslæden og hundene. En enkel – men helt afgørende – anordning der sikrer, at hundenes skagler samles og fastgøres, så føreren kan styre dem i den rigtige retning. </a:t>
            </a:r>
            <a:r>
              <a:rPr lang="da-DK" sz="1200" i="1" dirty="0" err="1" smtClean="0"/>
              <a:t>Naalakkersuisut</a:t>
            </a:r>
            <a:r>
              <a:rPr lang="da-DK" sz="1200" i="1" dirty="0" smtClean="0"/>
              <a:t> anvender denne metafor og betegnelse for den nye grønlandske platform til dataudveksling.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a-DK" sz="1200" i="1" dirty="0" smtClean="0"/>
          </a:p>
          <a:p>
            <a:pPr marL="0" indent="0" algn="r">
              <a:buFont typeface="Wingdings" panose="05000000000000000000" pitchFamily="2" charset="2"/>
              <a:buNone/>
            </a:pPr>
            <a:r>
              <a:rPr lang="da-DK" sz="1200" i="1" dirty="0" smtClean="0"/>
              <a:t>Digitaliseringsstrategien</a:t>
            </a:r>
            <a:endParaRPr lang="da-DK" sz="1200" i="1" dirty="0"/>
          </a:p>
        </p:txBody>
      </p:sp>
      <p:sp>
        <p:nvSpPr>
          <p:cNvPr id="2" name="Rektangel 1"/>
          <p:cNvSpPr/>
          <p:nvPr/>
        </p:nvSpPr>
        <p:spPr>
          <a:xfrm>
            <a:off x="632916" y="1446349"/>
            <a:ext cx="57511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a-DK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dirty="0" smtClean="0"/>
              <a:t>PITU </a:t>
            </a:r>
            <a:r>
              <a:rPr lang="da-DK" sz="2400" dirty="0"/>
              <a:t>er en </a:t>
            </a:r>
            <a:r>
              <a:rPr lang="da-DK" sz="2400" dirty="0" smtClean="0"/>
              <a:t>offentlig </a:t>
            </a:r>
            <a:r>
              <a:rPr lang="da-DK" sz="2400" dirty="0"/>
              <a:t>digital udvekslingsplatform for samfundets digitale data. Platformen er udviklet af DIA og skal på sigt være selvfinansieret</a:t>
            </a:r>
            <a:r>
              <a:rPr lang="da-DK" sz="2400" dirty="0" smtClean="0"/>
              <a:t>.</a:t>
            </a:r>
            <a:br>
              <a:rPr lang="da-DK" sz="2400" dirty="0" smtClean="0"/>
            </a:br>
            <a:endParaRPr lang="da-D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dirty="0"/>
              <a:t>PITU understøtter </a:t>
            </a:r>
            <a:r>
              <a:rPr lang="da-DK" sz="2400" dirty="0" smtClean="0"/>
              <a:t>standardiseret og sikker </a:t>
            </a:r>
            <a:r>
              <a:rPr lang="da-DK" sz="2400" dirty="0"/>
              <a:t>deling af data både nationalt og internationalt med konstant tilgængelighed.</a:t>
            </a:r>
          </a:p>
        </p:txBody>
      </p:sp>
    </p:spTree>
    <p:extLst>
      <p:ext uri="{BB962C8B-B14F-4D97-AF65-F5344CB8AC3E}">
        <p14:creationId xmlns:p14="http://schemas.microsoft.com/office/powerpoint/2010/main" val="408334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PITU arkitektur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400" dirty="0" smtClean="0"/>
              <a:t>PITU </a:t>
            </a:r>
            <a:r>
              <a:rPr lang="da-DK" sz="2400" dirty="0"/>
              <a:t>er en teknisk platform, som gør det muligt for medlemmerne at udveksle data mellem deres IT-systemer via internettet på en sikker, krypteret, systematiseret og beviselig måde. </a:t>
            </a:r>
            <a:endParaRPr lang="da-DK" sz="2400" dirty="0" smtClean="0"/>
          </a:p>
          <a:p>
            <a:r>
              <a:rPr lang="da-DK" sz="2400" dirty="0" smtClean="0"/>
              <a:t>Data </a:t>
            </a:r>
            <a:r>
              <a:rPr lang="da-DK" sz="2400" dirty="0"/>
              <a:t>tilgængelig i </a:t>
            </a:r>
            <a:r>
              <a:rPr lang="da-DK" sz="2400" dirty="0" smtClean="0"/>
              <a:t>PITU-arkitekturen </a:t>
            </a:r>
            <a:r>
              <a:rPr lang="da-DK" sz="2400" dirty="0"/>
              <a:t>udstilles gennem PITU Services og er formuleret som SOAP- eller REST-</a:t>
            </a:r>
            <a:r>
              <a:rPr lang="da-DK" sz="2400" dirty="0" err="1"/>
              <a:t>API’er</a:t>
            </a:r>
            <a:r>
              <a:rPr lang="da-DK" sz="2400" dirty="0"/>
              <a:t>.</a:t>
            </a:r>
          </a:p>
          <a:p>
            <a:r>
              <a:rPr lang="da-DK" sz="2400" dirty="0"/>
              <a:t>PITU-arkitekturen består af tre komponenttyper: PITU Kerne, PITU Periferi og Trust Services.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4764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5" name="Lige forbindelse 104"/>
          <p:cNvCxnSpPr/>
          <p:nvPr/>
        </p:nvCxnSpPr>
        <p:spPr>
          <a:xfrm>
            <a:off x="6133404" y="2584007"/>
            <a:ext cx="0" cy="2989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06090"/>
          </a:xfrm>
          <a:ln>
            <a:solidFill>
              <a:schemeClr val="accent4">
                <a:lumMod val="75000"/>
              </a:schemeClr>
            </a:solidFill>
          </a:ln>
        </p:spPr>
        <p:txBody>
          <a:bodyPr/>
          <a:lstStyle/>
          <a:p>
            <a:r>
              <a:rPr lang="da-DK" dirty="0"/>
              <a:t>PITU </a:t>
            </a:r>
            <a:r>
              <a:rPr lang="da-DK" dirty="0" smtClean="0"/>
              <a:t>– Tænkt USE </a:t>
            </a:r>
            <a:r>
              <a:rPr lang="da-DK" dirty="0"/>
              <a:t>CASE</a:t>
            </a:r>
          </a:p>
        </p:txBody>
      </p:sp>
      <p:grpSp>
        <p:nvGrpSpPr>
          <p:cNvPr id="4" name="Gruppe 3"/>
          <p:cNvGrpSpPr/>
          <p:nvPr/>
        </p:nvGrpSpPr>
        <p:grpSpPr>
          <a:xfrm>
            <a:off x="4075013" y="2852177"/>
            <a:ext cx="4394189" cy="2056320"/>
            <a:chOff x="4253973" y="3034459"/>
            <a:chExt cx="7585045" cy="3549525"/>
          </a:xfrm>
        </p:grpSpPr>
        <p:sp>
          <p:nvSpPr>
            <p:cNvPr id="5" name="Afrundet rektangel 4"/>
            <p:cNvSpPr/>
            <p:nvPr/>
          </p:nvSpPr>
          <p:spPr>
            <a:xfrm>
              <a:off x="4253973" y="3034459"/>
              <a:ext cx="7585045" cy="3549525"/>
            </a:xfrm>
            <a:prstGeom prst="roundRect">
              <a:avLst/>
            </a:prstGeom>
            <a:solidFill>
              <a:schemeClr val="accent1">
                <a:alpha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pic>
          <p:nvPicPr>
            <p:cNvPr id="7" name="Billede 6"/>
            <p:cNvPicPr>
              <a:picLocks noChangeAspect="1"/>
            </p:cNvPicPr>
            <p:nvPr/>
          </p:nvPicPr>
          <p:blipFill>
            <a:blip r:embed="rId2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80378" y="3869863"/>
              <a:ext cx="374056" cy="374056"/>
            </a:xfrm>
            <a:prstGeom prst="rect">
              <a:avLst/>
            </a:prstGeom>
          </p:spPr>
        </p:pic>
        <p:pic>
          <p:nvPicPr>
            <p:cNvPr id="8" name="Billed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42002" y="3348388"/>
              <a:ext cx="976159" cy="1417005"/>
            </a:xfrm>
            <a:prstGeom prst="rect">
              <a:avLst/>
            </a:prstGeom>
          </p:spPr>
        </p:pic>
        <p:pic>
          <p:nvPicPr>
            <p:cNvPr id="9" name="Billede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35425" y="4961729"/>
              <a:ext cx="969484" cy="990112"/>
            </a:xfrm>
            <a:prstGeom prst="rect">
              <a:avLst/>
            </a:prstGeom>
          </p:spPr>
        </p:pic>
        <p:cxnSp>
          <p:nvCxnSpPr>
            <p:cNvPr id="10" name="Lige pilforbindelse 9"/>
            <p:cNvCxnSpPr>
              <a:stCxn id="17" idx="3"/>
              <a:endCxn id="7" idx="1"/>
            </p:cNvCxnSpPr>
            <p:nvPr/>
          </p:nvCxnSpPr>
          <p:spPr>
            <a:xfrm flipV="1">
              <a:off x="5972010" y="4056891"/>
              <a:ext cx="908368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Lige pilforbindelse 10"/>
            <p:cNvCxnSpPr>
              <a:stCxn id="7" idx="3"/>
              <a:endCxn id="8" idx="1"/>
            </p:cNvCxnSpPr>
            <p:nvPr/>
          </p:nvCxnSpPr>
          <p:spPr>
            <a:xfrm>
              <a:off x="7254434" y="4056891"/>
              <a:ext cx="78756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kstfelt 11"/>
            <p:cNvSpPr txBox="1"/>
            <p:nvPr/>
          </p:nvSpPr>
          <p:spPr>
            <a:xfrm>
              <a:off x="7346878" y="4140860"/>
              <a:ext cx="9459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l-GL" sz="1400" dirty="0" smtClean="0"/>
                <a:t>PITU</a:t>
              </a:r>
            </a:p>
            <a:p>
              <a:pPr algn="ctr"/>
              <a:r>
                <a:rPr lang="kl-GL" sz="1400" dirty="0" smtClean="0"/>
                <a:t>Connector</a:t>
              </a:r>
            </a:p>
          </p:txBody>
        </p:sp>
        <p:sp>
          <p:nvSpPr>
            <p:cNvPr id="13" name="Tekstfelt 12"/>
            <p:cNvSpPr txBox="1"/>
            <p:nvPr/>
          </p:nvSpPr>
          <p:spPr>
            <a:xfrm>
              <a:off x="5047002" y="3189857"/>
              <a:ext cx="128105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l-GL" sz="1400" dirty="0" smtClean="0"/>
                <a:t>Security Server</a:t>
              </a:r>
            </a:p>
          </p:txBody>
        </p:sp>
        <p:grpSp>
          <p:nvGrpSpPr>
            <p:cNvPr id="14" name="Gruppe 13"/>
            <p:cNvGrpSpPr/>
            <p:nvPr/>
          </p:nvGrpSpPr>
          <p:grpSpPr>
            <a:xfrm>
              <a:off x="5271071" y="3598928"/>
              <a:ext cx="700939" cy="915927"/>
              <a:chOff x="5271071" y="3598928"/>
              <a:chExt cx="700939" cy="915927"/>
            </a:xfrm>
          </p:grpSpPr>
          <p:pic>
            <p:nvPicPr>
              <p:cNvPr id="17" name="Billede 16"/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71071" y="3598928"/>
                <a:ext cx="700939" cy="915927"/>
              </a:xfrm>
              <a:prstGeom prst="rect">
                <a:avLst/>
              </a:prstGeom>
            </p:spPr>
          </p:pic>
          <p:pic>
            <p:nvPicPr>
              <p:cNvPr id="18" name="Billede 17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71071" y="3884883"/>
                <a:ext cx="460079" cy="517589"/>
              </a:xfrm>
              <a:prstGeom prst="rect">
                <a:avLst/>
              </a:prstGeom>
              <a:scene3d>
                <a:camera prst="isometricOffAxis2Left"/>
                <a:lightRig rig="threePt" dir="t"/>
              </a:scene3d>
            </p:spPr>
          </p:pic>
        </p:grpSp>
        <p:pic>
          <p:nvPicPr>
            <p:cNvPr id="15" name="Billede 1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4492" y="4710862"/>
              <a:ext cx="985827" cy="1417005"/>
            </a:xfrm>
            <a:prstGeom prst="rect">
              <a:avLst/>
            </a:prstGeom>
          </p:spPr>
        </p:pic>
        <p:cxnSp>
          <p:nvCxnSpPr>
            <p:cNvPr id="16" name="Lige pilforbindelse 15"/>
            <p:cNvCxnSpPr>
              <a:stCxn id="7" idx="2"/>
              <a:endCxn id="15" idx="0"/>
            </p:cNvCxnSpPr>
            <p:nvPr/>
          </p:nvCxnSpPr>
          <p:spPr>
            <a:xfrm>
              <a:off x="7067406" y="4243919"/>
              <a:ext cx="0" cy="46694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kstfelt 18"/>
          <p:cNvSpPr txBox="1"/>
          <p:nvPr/>
        </p:nvSpPr>
        <p:spPr>
          <a:xfrm>
            <a:off x="6693871" y="3778400"/>
            <a:ext cx="16294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400" b="1" dirty="0" smtClean="0"/>
              <a:t>PITU</a:t>
            </a:r>
            <a:endParaRPr lang="da-DK" sz="5400" b="1" dirty="0"/>
          </a:p>
        </p:txBody>
      </p:sp>
      <p:sp>
        <p:nvSpPr>
          <p:cNvPr id="20" name="Afrundet rektangel 19"/>
          <p:cNvSpPr/>
          <p:nvPr/>
        </p:nvSpPr>
        <p:spPr>
          <a:xfrm>
            <a:off x="2504554" y="1296467"/>
            <a:ext cx="1584176" cy="10801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1" name="Afrundet rektangel 20"/>
          <p:cNvSpPr/>
          <p:nvPr/>
        </p:nvSpPr>
        <p:spPr>
          <a:xfrm>
            <a:off x="4271364" y="1302981"/>
            <a:ext cx="1584176" cy="10801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2" name="Afrundet rektangel 21"/>
          <p:cNvSpPr/>
          <p:nvPr/>
        </p:nvSpPr>
        <p:spPr>
          <a:xfrm>
            <a:off x="5955443" y="1285886"/>
            <a:ext cx="1584176" cy="10801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3" name="Afrundet rektangel 22"/>
          <p:cNvSpPr/>
          <p:nvPr/>
        </p:nvSpPr>
        <p:spPr>
          <a:xfrm>
            <a:off x="7792044" y="1268760"/>
            <a:ext cx="1584176" cy="10801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4" name="Afrundet rektangel 23"/>
          <p:cNvSpPr/>
          <p:nvPr/>
        </p:nvSpPr>
        <p:spPr>
          <a:xfrm>
            <a:off x="9552384" y="1285886"/>
            <a:ext cx="1584176" cy="10801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5" name="Afrundet rektangel 24"/>
          <p:cNvSpPr/>
          <p:nvPr/>
        </p:nvSpPr>
        <p:spPr>
          <a:xfrm>
            <a:off x="1415480" y="5456172"/>
            <a:ext cx="1777628" cy="10801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737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6" name="Afrundet rektangel 25"/>
          <p:cNvSpPr/>
          <p:nvPr/>
        </p:nvSpPr>
        <p:spPr>
          <a:xfrm>
            <a:off x="3406986" y="5456172"/>
            <a:ext cx="1777628" cy="10801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737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7" name="Afrundet rektangel 26"/>
          <p:cNvSpPr/>
          <p:nvPr/>
        </p:nvSpPr>
        <p:spPr>
          <a:xfrm>
            <a:off x="5398492" y="5428920"/>
            <a:ext cx="1777628" cy="10801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737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8" name="Afrundet rektangel 27"/>
          <p:cNvSpPr/>
          <p:nvPr/>
        </p:nvSpPr>
        <p:spPr>
          <a:xfrm>
            <a:off x="7389998" y="5431976"/>
            <a:ext cx="1777628" cy="10801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737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9" name="Afrundet rektangel 28"/>
          <p:cNvSpPr/>
          <p:nvPr/>
        </p:nvSpPr>
        <p:spPr>
          <a:xfrm>
            <a:off x="9381504" y="5409942"/>
            <a:ext cx="1777628" cy="10801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737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42" name="Billede 4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992" y="1381180"/>
            <a:ext cx="717560" cy="717560"/>
          </a:xfrm>
          <a:prstGeom prst="rect">
            <a:avLst/>
          </a:prstGeom>
        </p:spPr>
      </p:pic>
      <p:pic>
        <p:nvPicPr>
          <p:cNvPr id="44" name="Billede 4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5296" y="1401124"/>
            <a:ext cx="677671" cy="677671"/>
          </a:xfrm>
          <a:prstGeom prst="rect">
            <a:avLst/>
          </a:prstGeom>
        </p:spPr>
      </p:pic>
      <p:grpSp>
        <p:nvGrpSpPr>
          <p:cNvPr id="61" name="Gruppe 60"/>
          <p:cNvGrpSpPr/>
          <p:nvPr/>
        </p:nvGrpSpPr>
        <p:grpSpPr>
          <a:xfrm>
            <a:off x="3821252" y="5573937"/>
            <a:ext cx="949096" cy="579040"/>
            <a:chOff x="3809198" y="5687391"/>
            <a:chExt cx="1062667" cy="648329"/>
          </a:xfrm>
        </p:grpSpPr>
        <p:pic>
          <p:nvPicPr>
            <p:cNvPr id="47" name="Billede 46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40235" y="5687391"/>
              <a:ext cx="531630" cy="648329"/>
            </a:xfrm>
            <a:prstGeom prst="rect">
              <a:avLst/>
            </a:prstGeom>
          </p:spPr>
        </p:pic>
        <p:pic>
          <p:nvPicPr>
            <p:cNvPr id="48" name="Billede 47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09198" y="5687391"/>
              <a:ext cx="531630" cy="648329"/>
            </a:xfrm>
            <a:prstGeom prst="rect">
              <a:avLst/>
            </a:prstGeom>
          </p:spPr>
        </p:pic>
      </p:grpSp>
      <p:pic>
        <p:nvPicPr>
          <p:cNvPr id="49" name="Billede 48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89"/>
          <a:stretch/>
        </p:blipFill>
        <p:spPr>
          <a:xfrm>
            <a:off x="9926259" y="5515221"/>
            <a:ext cx="684844" cy="644510"/>
          </a:xfrm>
          <a:prstGeom prst="rect">
            <a:avLst/>
          </a:prstGeom>
        </p:spPr>
      </p:pic>
      <p:pic>
        <p:nvPicPr>
          <p:cNvPr id="50" name="Billede 49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7419" y="5530200"/>
            <a:ext cx="704169" cy="704169"/>
          </a:xfrm>
          <a:prstGeom prst="rect">
            <a:avLst/>
          </a:prstGeom>
        </p:spPr>
      </p:pic>
      <p:pic>
        <p:nvPicPr>
          <p:cNvPr id="51" name="Billede 5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0536" y="5547698"/>
            <a:ext cx="736552" cy="618255"/>
          </a:xfrm>
          <a:prstGeom prst="rect">
            <a:avLst/>
          </a:prstGeom>
        </p:spPr>
      </p:pic>
      <p:pic>
        <p:nvPicPr>
          <p:cNvPr id="52" name="Billede 5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5024" y="1381179"/>
            <a:ext cx="618896" cy="618896"/>
          </a:xfrm>
          <a:prstGeom prst="rect">
            <a:avLst/>
          </a:prstGeom>
        </p:spPr>
      </p:pic>
      <p:pic>
        <p:nvPicPr>
          <p:cNvPr id="54" name="Billede 53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834" y="5547698"/>
            <a:ext cx="1115292" cy="669175"/>
          </a:xfrm>
          <a:prstGeom prst="rect">
            <a:avLst/>
          </a:prstGeom>
        </p:spPr>
      </p:pic>
      <p:grpSp>
        <p:nvGrpSpPr>
          <p:cNvPr id="6" name="Gruppe 5"/>
          <p:cNvGrpSpPr/>
          <p:nvPr/>
        </p:nvGrpSpPr>
        <p:grpSpPr>
          <a:xfrm>
            <a:off x="6066992" y="1381179"/>
            <a:ext cx="1405229" cy="991004"/>
            <a:chOff x="1894865" y="1381179"/>
            <a:chExt cx="1405229" cy="991004"/>
          </a:xfrm>
        </p:grpSpPr>
        <p:pic>
          <p:nvPicPr>
            <p:cNvPr id="41" name="Billede 40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68138" y="1381179"/>
              <a:ext cx="758974" cy="683227"/>
            </a:xfrm>
            <a:prstGeom prst="rect">
              <a:avLst/>
            </a:prstGeom>
          </p:spPr>
        </p:pic>
        <p:sp>
          <p:nvSpPr>
            <p:cNvPr id="55" name="Tekstfelt 54"/>
            <p:cNvSpPr txBox="1"/>
            <p:nvPr/>
          </p:nvSpPr>
          <p:spPr>
            <a:xfrm>
              <a:off x="1894865" y="2064406"/>
              <a:ext cx="14052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400" dirty="0" smtClean="0"/>
                <a:t>Sagsbehandler</a:t>
              </a:r>
              <a:endParaRPr lang="da-DK" sz="1400" dirty="0"/>
            </a:p>
          </p:txBody>
        </p:sp>
      </p:grpSp>
      <p:sp>
        <p:nvSpPr>
          <p:cNvPr id="56" name="Tekstfelt 55"/>
          <p:cNvSpPr txBox="1"/>
          <p:nvPr/>
        </p:nvSpPr>
        <p:spPr>
          <a:xfrm>
            <a:off x="4597209" y="2074294"/>
            <a:ext cx="13270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Myndighed</a:t>
            </a:r>
            <a:endParaRPr lang="da-DK" sz="1400" dirty="0"/>
          </a:p>
        </p:txBody>
      </p:sp>
      <p:sp>
        <p:nvSpPr>
          <p:cNvPr id="58" name="Tekstfelt 57"/>
          <p:cNvSpPr txBox="1"/>
          <p:nvPr/>
        </p:nvSpPr>
        <p:spPr>
          <a:xfrm>
            <a:off x="7992872" y="2044855"/>
            <a:ext cx="13270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Selvbetjening</a:t>
            </a:r>
            <a:endParaRPr lang="da-DK" sz="1400" dirty="0"/>
          </a:p>
        </p:txBody>
      </p:sp>
      <p:sp>
        <p:nvSpPr>
          <p:cNvPr id="59" name="Tekstfelt 58"/>
          <p:cNvSpPr txBox="1"/>
          <p:nvPr/>
        </p:nvSpPr>
        <p:spPr>
          <a:xfrm>
            <a:off x="9756985" y="2041030"/>
            <a:ext cx="13270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Datadistributør</a:t>
            </a:r>
            <a:endParaRPr lang="da-DK" sz="1400" dirty="0"/>
          </a:p>
        </p:txBody>
      </p:sp>
      <p:sp>
        <p:nvSpPr>
          <p:cNvPr id="60" name="Tekstfelt 59"/>
          <p:cNvSpPr txBox="1"/>
          <p:nvPr/>
        </p:nvSpPr>
        <p:spPr>
          <a:xfrm>
            <a:off x="1957051" y="6203927"/>
            <a:ext cx="1080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Borgere</a:t>
            </a:r>
            <a:endParaRPr lang="da-DK" sz="1400" dirty="0"/>
          </a:p>
        </p:txBody>
      </p:sp>
      <p:sp>
        <p:nvSpPr>
          <p:cNvPr id="62" name="Tekstfelt 61"/>
          <p:cNvSpPr txBox="1"/>
          <p:nvPr/>
        </p:nvSpPr>
        <p:spPr>
          <a:xfrm>
            <a:off x="3681723" y="6152977"/>
            <a:ext cx="13270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Virksomheder</a:t>
            </a:r>
            <a:endParaRPr lang="da-DK" sz="1400" dirty="0"/>
          </a:p>
        </p:txBody>
      </p:sp>
      <p:sp>
        <p:nvSpPr>
          <p:cNvPr id="63" name="Tekstfelt 62"/>
          <p:cNvSpPr txBox="1"/>
          <p:nvPr/>
        </p:nvSpPr>
        <p:spPr>
          <a:xfrm>
            <a:off x="5702001" y="6184734"/>
            <a:ext cx="13270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Fast ejendom</a:t>
            </a:r>
            <a:endParaRPr lang="da-DK" sz="1400" dirty="0"/>
          </a:p>
        </p:txBody>
      </p:sp>
      <p:sp>
        <p:nvSpPr>
          <p:cNvPr id="64" name="Tekstfelt 63"/>
          <p:cNvSpPr txBox="1"/>
          <p:nvPr/>
        </p:nvSpPr>
        <p:spPr>
          <a:xfrm>
            <a:off x="6879450" y="6121512"/>
            <a:ext cx="28195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dirty="0" smtClean="0"/>
              <a:t>Adresser, veje, områder</a:t>
            </a:r>
            <a:endParaRPr lang="da-DK" sz="1400" dirty="0"/>
          </a:p>
        </p:txBody>
      </p:sp>
      <p:sp>
        <p:nvSpPr>
          <p:cNvPr id="65" name="Tekstfelt 64"/>
          <p:cNvSpPr txBox="1"/>
          <p:nvPr/>
        </p:nvSpPr>
        <p:spPr>
          <a:xfrm>
            <a:off x="9489545" y="6146231"/>
            <a:ext cx="1857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Geo- </a:t>
            </a:r>
            <a:r>
              <a:rPr lang="da-DK" sz="1400" smtClean="0"/>
              <a:t>og miljødata</a:t>
            </a:r>
            <a:endParaRPr lang="da-DK" sz="1400" dirty="0"/>
          </a:p>
        </p:txBody>
      </p:sp>
      <p:cxnSp>
        <p:nvCxnSpPr>
          <p:cNvPr id="75" name="Lige forbindelse 74"/>
          <p:cNvCxnSpPr/>
          <p:nvPr/>
        </p:nvCxnSpPr>
        <p:spPr>
          <a:xfrm flipV="1">
            <a:off x="1957051" y="5085184"/>
            <a:ext cx="8311630" cy="7200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Lige forbindelse 76"/>
          <p:cNvCxnSpPr/>
          <p:nvPr/>
        </p:nvCxnSpPr>
        <p:spPr>
          <a:xfrm>
            <a:off x="1957051" y="5157192"/>
            <a:ext cx="0" cy="2989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Lige forbindelse 78"/>
          <p:cNvCxnSpPr/>
          <p:nvPr/>
        </p:nvCxnSpPr>
        <p:spPr>
          <a:xfrm>
            <a:off x="6350713" y="4908497"/>
            <a:ext cx="0" cy="5367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Lige forbindelse 79"/>
          <p:cNvCxnSpPr>
            <a:endCxn id="28" idx="0"/>
          </p:cNvCxnSpPr>
          <p:nvPr/>
        </p:nvCxnSpPr>
        <p:spPr>
          <a:xfrm>
            <a:off x="8278812" y="5121188"/>
            <a:ext cx="0" cy="3107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Lige forbindelse 80"/>
          <p:cNvCxnSpPr>
            <a:endCxn id="29" idx="0"/>
          </p:cNvCxnSpPr>
          <p:nvPr/>
        </p:nvCxnSpPr>
        <p:spPr>
          <a:xfrm>
            <a:off x="10268681" y="5085184"/>
            <a:ext cx="1637" cy="324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Afrundet rektangel 81"/>
          <p:cNvSpPr/>
          <p:nvPr/>
        </p:nvSpPr>
        <p:spPr>
          <a:xfrm>
            <a:off x="5711680" y="5008427"/>
            <a:ext cx="1147814" cy="30306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3" name="Tekstfelt 82"/>
          <p:cNvSpPr txBox="1"/>
          <p:nvPr/>
        </p:nvSpPr>
        <p:spPr>
          <a:xfrm>
            <a:off x="5760428" y="4986823"/>
            <a:ext cx="1602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 smtClean="0"/>
              <a:t>Opdatering</a:t>
            </a:r>
            <a:endParaRPr lang="da-DK" sz="1600" dirty="0"/>
          </a:p>
        </p:txBody>
      </p:sp>
      <p:cxnSp>
        <p:nvCxnSpPr>
          <p:cNvPr id="86" name="Lige forbindelse 85"/>
          <p:cNvCxnSpPr/>
          <p:nvPr/>
        </p:nvCxnSpPr>
        <p:spPr>
          <a:xfrm>
            <a:off x="3315695" y="2636912"/>
            <a:ext cx="72429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Lige forbindelse 87"/>
          <p:cNvCxnSpPr/>
          <p:nvPr/>
        </p:nvCxnSpPr>
        <p:spPr>
          <a:xfrm>
            <a:off x="3315695" y="2382071"/>
            <a:ext cx="0" cy="252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Lige forbindelse 88"/>
          <p:cNvCxnSpPr/>
          <p:nvPr/>
        </p:nvCxnSpPr>
        <p:spPr>
          <a:xfrm>
            <a:off x="5049772" y="2382071"/>
            <a:ext cx="0" cy="252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Lige forbindelse 89"/>
          <p:cNvCxnSpPr/>
          <p:nvPr/>
        </p:nvCxnSpPr>
        <p:spPr>
          <a:xfrm>
            <a:off x="6140812" y="2382071"/>
            <a:ext cx="0" cy="252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Lige forbindelse 90"/>
          <p:cNvCxnSpPr/>
          <p:nvPr/>
        </p:nvCxnSpPr>
        <p:spPr>
          <a:xfrm>
            <a:off x="8584131" y="2366006"/>
            <a:ext cx="0" cy="252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Lige forbindelse 91"/>
          <p:cNvCxnSpPr/>
          <p:nvPr/>
        </p:nvCxnSpPr>
        <p:spPr>
          <a:xfrm>
            <a:off x="10558632" y="2382071"/>
            <a:ext cx="0" cy="252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Ellipse 92"/>
          <p:cNvSpPr/>
          <p:nvPr/>
        </p:nvSpPr>
        <p:spPr>
          <a:xfrm>
            <a:off x="5725191" y="2447002"/>
            <a:ext cx="827068" cy="32684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4" name="Tekstfelt 93"/>
          <p:cNvSpPr txBox="1"/>
          <p:nvPr/>
        </p:nvSpPr>
        <p:spPr>
          <a:xfrm>
            <a:off x="5795173" y="2420705"/>
            <a:ext cx="10217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 smtClean="0"/>
              <a:t>Opslag</a:t>
            </a:r>
            <a:endParaRPr lang="da-DK" sz="1600" dirty="0"/>
          </a:p>
        </p:txBody>
      </p:sp>
      <p:grpSp>
        <p:nvGrpSpPr>
          <p:cNvPr id="3" name="Gruppe 2"/>
          <p:cNvGrpSpPr/>
          <p:nvPr/>
        </p:nvGrpSpPr>
        <p:grpSpPr>
          <a:xfrm>
            <a:off x="2823993" y="1323061"/>
            <a:ext cx="1376286" cy="1032558"/>
            <a:chOff x="5652740" y="1322486"/>
            <a:chExt cx="1376286" cy="1032558"/>
          </a:xfrm>
        </p:grpSpPr>
        <p:pic>
          <p:nvPicPr>
            <p:cNvPr id="43" name="Billede 42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52740" y="1381179"/>
              <a:ext cx="847625" cy="700028"/>
            </a:xfrm>
            <a:prstGeom prst="rect">
              <a:avLst/>
            </a:prstGeom>
          </p:spPr>
        </p:pic>
        <p:sp>
          <p:nvSpPr>
            <p:cNvPr id="57" name="Tekstfelt 56"/>
            <p:cNvSpPr txBox="1"/>
            <p:nvPr/>
          </p:nvSpPr>
          <p:spPr>
            <a:xfrm>
              <a:off x="5687201" y="2047267"/>
              <a:ext cx="13270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400" dirty="0" smtClean="0"/>
                <a:t>Portaler</a:t>
              </a:r>
              <a:endParaRPr lang="da-DK" sz="1400" dirty="0"/>
            </a:p>
          </p:txBody>
        </p:sp>
        <p:pic>
          <p:nvPicPr>
            <p:cNvPr id="95" name="Billede 94"/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5815535" y="1613548"/>
              <a:ext cx="522034" cy="195272"/>
            </a:xfrm>
            <a:prstGeom prst="rect">
              <a:avLst/>
            </a:prstGeom>
          </p:spPr>
        </p:pic>
        <p:sp>
          <p:nvSpPr>
            <p:cNvPr id="96" name="Tekstfelt 95"/>
            <p:cNvSpPr txBox="1"/>
            <p:nvPr/>
          </p:nvSpPr>
          <p:spPr>
            <a:xfrm>
              <a:off x="5732882" y="1322486"/>
              <a:ext cx="129614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00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Min Side</a:t>
              </a:r>
              <a:endParaRPr lang="da-DK" sz="1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cxnSp>
        <p:nvCxnSpPr>
          <p:cNvPr id="102" name="Lige forbindelse 101"/>
          <p:cNvCxnSpPr/>
          <p:nvPr/>
        </p:nvCxnSpPr>
        <p:spPr>
          <a:xfrm>
            <a:off x="4345235" y="5146244"/>
            <a:ext cx="0" cy="2989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uppe 29"/>
          <p:cNvGrpSpPr/>
          <p:nvPr/>
        </p:nvGrpSpPr>
        <p:grpSpPr>
          <a:xfrm>
            <a:off x="571506" y="1400702"/>
            <a:ext cx="1636062" cy="1236210"/>
            <a:chOff x="355482" y="1400702"/>
            <a:chExt cx="1636062" cy="1236210"/>
          </a:xfrm>
        </p:grpSpPr>
        <p:pic>
          <p:nvPicPr>
            <p:cNvPr id="70" name="Billede 69"/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5482" y="1400702"/>
              <a:ext cx="1013867" cy="715339"/>
            </a:xfrm>
            <a:prstGeom prst="rect">
              <a:avLst/>
            </a:prstGeom>
          </p:spPr>
        </p:pic>
        <p:pic>
          <p:nvPicPr>
            <p:cNvPr id="71" name="Billede 70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8449" y="1416638"/>
              <a:ext cx="683095" cy="683095"/>
            </a:xfrm>
            <a:prstGeom prst="rect">
              <a:avLst/>
            </a:prstGeom>
          </p:spPr>
        </p:pic>
        <p:sp>
          <p:nvSpPr>
            <p:cNvPr id="72" name="Tekstfelt 71"/>
            <p:cNvSpPr txBox="1"/>
            <p:nvPr/>
          </p:nvSpPr>
          <p:spPr>
            <a:xfrm>
              <a:off x="447396" y="2206025"/>
              <a:ext cx="98347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b="1" dirty="0" smtClean="0"/>
                <a:t>Borger logger på Min Side</a:t>
              </a:r>
              <a:endParaRPr lang="da-DK" sz="1100" b="1" dirty="0"/>
            </a:p>
          </p:txBody>
        </p:sp>
        <p:cxnSp>
          <p:nvCxnSpPr>
            <p:cNvPr id="73" name="Vinklet forbindelse 72"/>
            <p:cNvCxnSpPr/>
            <p:nvPr/>
          </p:nvCxnSpPr>
          <p:spPr>
            <a:xfrm>
              <a:off x="866694" y="2189322"/>
              <a:ext cx="1124850" cy="353919"/>
            </a:xfrm>
            <a:prstGeom prst="bentConnector3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9454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PITU-VISIONEN</a:t>
            </a:r>
            <a:endParaRPr lang="da-DK" dirty="0"/>
          </a:p>
        </p:txBody>
      </p:sp>
      <p:sp>
        <p:nvSpPr>
          <p:cNvPr id="6" name="Pladsholder til indhol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b="1" dirty="0" smtClean="0"/>
          </a:p>
          <a:p>
            <a:r>
              <a:rPr lang="da-DK" dirty="0" smtClean="0"/>
              <a:t>50</a:t>
            </a:r>
            <a:r>
              <a:rPr lang="da-DK" dirty="0"/>
              <a:t>% af alle offentlige registre udveksler data via PITU</a:t>
            </a:r>
          </a:p>
          <a:p>
            <a:pPr marL="0" indent="0" algn="r">
              <a:buNone/>
            </a:pPr>
            <a:r>
              <a:rPr lang="da-DK" i="1" dirty="0" smtClean="0"/>
              <a:t>Digitaliseringsstrategien</a:t>
            </a:r>
            <a:endParaRPr lang="da-DK" i="1" dirty="0"/>
          </a:p>
        </p:txBody>
      </p:sp>
    </p:spTree>
    <p:extLst>
      <p:ext uri="{BB962C8B-B14F-4D97-AF65-F5344CB8AC3E}">
        <p14:creationId xmlns:p14="http://schemas.microsoft.com/office/powerpoint/2010/main" val="614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06090"/>
          </a:xfrm>
        </p:spPr>
        <p:txBody>
          <a:bodyPr/>
          <a:lstStyle/>
          <a:p>
            <a:r>
              <a:rPr lang="da-DK" dirty="0" smtClean="0"/>
              <a:t>Overordnede rammer</a:t>
            </a:r>
            <a:endParaRPr lang="da-DK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07D85FD8-3E8F-4713-A7D3-A5A3A2DD2726}"/>
              </a:ext>
            </a:extLst>
          </p:cNvPr>
          <p:cNvSpPr/>
          <p:nvPr/>
        </p:nvSpPr>
        <p:spPr bwMode="auto">
          <a:xfrm>
            <a:off x="700912" y="1052736"/>
            <a:ext cx="5328000" cy="2628651"/>
          </a:xfrm>
          <a:prstGeom prst="rect">
            <a:avLst/>
          </a:prstGeom>
          <a:solidFill>
            <a:srgbClr val="676769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216000" tIns="72000" rIns="216000" bIns="72000" numCol="1" rtlCol="0" anchor="t" anchorCtr="0" compatLnSpc="1">
            <a:prstTxWarp prst="textNoShape">
              <a:avLst/>
            </a:prstTxWarp>
          </a:bodyPr>
          <a:lstStyle/>
          <a:p>
            <a:pPr marL="0" lvl="1">
              <a:lnSpc>
                <a:spcPct val="100000"/>
              </a:lnSpc>
              <a:spcBef>
                <a:spcPts val="0"/>
              </a:spcBef>
            </a:pPr>
            <a:r>
              <a:rPr lang="da-DK" sz="2400" b="1" dirty="0" err="1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Governance</a:t>
            </a:r>
          </a:p>
          <a:p>
            <a:pPr marL="203200" indent="-203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Forankring i </a:t>
            </a:r>
            <a:r>
              <a:rPr lang="da-DK" sz="1600" dirty="0" err="1" smtClean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Advisory</a:t>
            </a:r>
            <a:r>
              <a:rPr lang="da-DK" sz="1600" dirty="0" smtClean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 Board, som består af DIA’s styrelseschef, som er formand samt repræsentanter fra andre myndigheder </a:t>
            </a:r>
            <a:endParaRPr lang="da-DK" sz="1600" dirty="0">
              <a:solidFill>
                <a:schemeClr val="bg1"/>
              </a:solidFill>
              <a:latin typeface="+mj-lt"/>
              <a:ea typeface="Cambria" panose="02040503050406030204" pitchFamily="18" charset="0"/>
            </a:endParaRPr>
          </a:p>
          <a:p>
            <a:pPr>
              <a:spcBef>
                <a:spcPts val="600"/>
              </a:spcBef>
            </a:pPr>
            <a:endParaRPr lang="da-DK" sz="1600" dirty="0" smtClean="0">
              <a:solidFill>
                <a:schemeClr val="bg1"/>
              </a:solidFill>
              <a:latin typeface="+mj-lt"/>
              <a:ea typeface="Cambria" panose="02040503050406030204" pitchFamily="18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022B4333-0BB1-4EA3-AA83-AF9F2181B609}"/>
              </a:ext>
            </a:extLst>
          </p:cNvPr>
          <p:cNvSpPr/>
          <p:nvPr/>
        </p:nvSpPr>
        <p:spPr bwMode="auto">
          <a:xfrm>
            <a:off x="6165990" y="1052736"/>
            <a:ext cx="5328000" cy="2637299"/>
          </a:xfrm>
          <a:prstGeom prst="rect">
            <a:avLst/>
          </a:prstGeom>
          <a:solidFill>
            <a:srgbClr val="546F7D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216000" tIns="72000" rIns="216000" bIns="72000" numCol="1" rtlCol="0" anchor="t" anchorCtr="0" compatLnSpc="1">
            <a:prstTxWarp prst="textNoShape">
              <a:avLst/>
            </a:prstTxWarp>
          </a:bodyPr>
          <a:lstStyle/>
          <a:p>
            <a:pPr marL="0" lvl="1">
              <a:lnSpc>
                <a:spcPct val="100000"/>
              </a:lnSpc>
              <a:spcBef>
                <a:spcPts val="0"/>
              </a:spcBef>
            </a:pPr>
            <a:r>
              <a:rPr lang="da-DK" sz="2400" b="1" dirty="0" smtClean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Sikkerhed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bg1"/>
                </a:solidFill>
              </a:rPr>
              <a:t>Enkelt kontrolpunkt for alle indgående og udgående tjenester </a:t>
            </a:r>
            <a:r>
              <a:rPr lang="da-DK" sz="1600" dirty="0" smtClean="0">
                <a:solidFill>
                  <a:schemeClr val="bg1"/>
                </a:solidFill>
              </a:rPr>
              <a:t>giver </a:t>
            </a:r>
            <a:r>
              <a:rPr lang="da-DK" sz="1600" dirty="0">
                <a:solidFill>
                  <a:schemeClr val="bg1"/>
                </a:solidFill>
              </a:rPr>
              <a:t>ensartet sikkerhedsniveau til alle tjenester og informationsudvekslinger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bg1"/>
                </a:solidFill>
              </a:rPr>
              <a:t>Peer-to-peer-krypteret kommunikation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 smtClean="0">
                <a:solidFill>
                  <a:schemeClr val="bg1"/>
                </a:solidFill>
              </a:rPr>
              <a:t>Brugen af data i PITU bliver monitoreret</a:t>
            </a:r>
            <a:endParaRPr lang="da-DK" sz="1600" dirty="0">
              <a:solidFill>
                <a:schemeClr val="bg1"/>
              </a:solidFill>
            </a:endParaRPr>
          </a:p>
          <a:p>
            <a:pPr marL="0" lvl="1">
              <a:lnSpc>
                <a:spcPct val="100000"/>
              </a:lnSpc>
              <a:spcBef>
                <a:spcPts val="0"/>
              </a:spcBef>
            </a:pPr>
            <a:endParaRPr lang="da-DK" sz="1600" b="1" dirty="0">
              <a:solidFill>
                <a:schemeClr val="bg1"/>
              </a:solidFill>
              <a:latin typeface="+mj-lt"/>
              <a:ea typeface="Cambria" panose="02040503050406030204" pitchFamily="18" charset="0"/>
            </a:endParaRPr>
          </a:p>
          <a:p>
            <a:pPr marL="236538" indent="-236538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da-DK" sz="1600" dirty="0" smtClean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949E95D6-0257-4F00-A617-76C1A3666B2E}"/>
              </a:ext>
            </a:extLst>
          </p:cNvPr>
          <p:cNvSpPr/>
          <p:nvPr/>
        </p:nvSpPr>
        <p:spPr bwMode="auto">
          <a:xfrm>
            <a:off x="700912" y="3790990"/>
            <a:ext cx="5328000" cy="2734354"/>
          </a:xfrm>
          <a:prstGeom prst="rect">
            <a:avLst/>
          </a:prstGeom>
          <a:solidFill>
            <a:srgbClr val="B3CAD4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216000" tIns="72000" rIns="216000" bIns="72000" numCol="1" rtlCol="0" anchor="t" anchorCtr="0" compatLnSpc="1">
            <a:prstTxWarp prst="textNoShape">
              <a:avLst/>
            </a:prstTxWarp>
          </a:bodyPr>
          <a:lstStyle/>
          <a:p>
            <a:pPr marL="0" lvl="1">
              <a:lnSpc>
                <a:spcPct val="100000"/>
              </a:lnSpc>
              <a:spcBef>
                <a:spcPts val="0"/>
              </a:spcBef>
            </a:pPr>
            <a:r>
              <a:rPr lang="da-DK" sz="2400" b="1" dirty="0">
                <a:latin typeface="+mj-lt"/>
                <a:ea typeface="Cambria" panose="02040503050406030204" pitchFamily="18" charset="0"/>
              </a:rPr>
              <a:t>Jura</a:t>
            </a:r>
          </a:p>
          <a:p>
            <a:pPr marL="220663" indent="-2206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a-DK" sz="1600" dirty="0" smtClean="0">
                <a:latin typeface="+mj-lt"/>
              </a:rPr>
              <a:t>PITU</a:t>
            </a:r>
            <a:r>
              <a:rPr lang="da-DK" sz="1600" dirty="0" smtClean="0"/>
              <a:t> </a:t>
            </a:r>
            <a:r>
              <a:rPr lang="da-DK" sz="1600" dirty="0"/>
              <a:t>er infrastruktur – aftaler om udvekslinger sker efter overenskomst mellem </a:t>
            </a:r>
            <a:r>
              <a:rPr lang="da-DK" sz="1600" dirty="0" smtClean="0"/>
              <a:t>PITU-medlemmer</a:t>
            </a:r>
          </a:p>
          <a:p>
            <a:pPr marL="203200" indent="-203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a-DK" sz="1600" dirty="0" smtClean="0"/>
              <a:t>PITU </a:t>
            </a:r>
            <a:r>
              <a:rPr lang="da-DK" sz="1600" dirty="0"/>
              <a:t>må ikke forvride markedet med krav eller fordele til enkelte</a:t>
            </a:r>
          </a:p>
          <a:p>
            <a:pPr marL="220663" indent="-220663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a-DK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906AE25F-1C55-4F70-8AD4-8311CC71F10F}"/>
              </a:ext>
            </a:extLst>
          </p:cNvPr>
          <p:cNvSpPr/>
          <p:nvPr/>
        </p:nvSpPr>
        <p:spPr bwMode="auto">
          <a:xfrm>
            <a:off x="6165990" y="3789288"/>
            <a:ext cx="5328000" cy="2736056"/>
          </a:xfrm>
          <a:prstGeom prst="rect">
            <a:avLst/>
          </a:prstGeom>
          <a:solidFill>
            <a:srgbClr val="DBD9D6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216000" tIns="72000" rIns="216000" bIns="72000" numCol="1" rtlCol="0" anchor="t" anchorCtr="0" compatLnSpc="1">
            <a:prstTxWarp prst="textNoShape">
              <a:avLst/>
            </a:prstTxWarp>
          </a:bodyPr>
          <a:lstStyle/>
          <a:p>
            <a:pPr marL="0" lvl="1">
              <a:lnSpc>
                <a:spcPct val="100000"/>
              </a:lnSpc>
              <a:spcBef>
                <a:spcPts val="0"/>
              </a:spcBef>
            </a:pPr>
            <a:r>
              <a:rPr lang="da-DK" sz="2400" b="1" dirty="0">
                <a:latin typeface="+mj-lt"/>
                <a:ea typeface="Cambria" panose="02040503050406030204" pitchFamily="18" charset="0"/>
              </a:rPr>
              <a:t>Økonomi</a:t>
            </a:r>
          </a:p>
          <a:p>
            <a:pPr marL="228600" indent="-2286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a-DK" sz="1600" dirty="0" smtClean="0">
                <a:latin typeface="+mj-lt"/>
                <a:ea typeface="Cambria" panose="02040503050406030204" pitchFamily="18" charset="0"/>
              </a:rPr>
              <a:t>DIA drifter PITU med indtægter fra medlemskaberne, dvs. platformen er selvfinansieret og reguleres efter antal medlemmer. Jo flere medlemmer jo billigere medlemskab.</a:t>
            </a:r>
            <a:endParaRPr lang="da-DK" sz="1600" dirty="0">
              <a:latin typeface="+mj-lt"/>
              <a:ea typeface="Cambria" panose="02040503050406030204" pitchFamily="18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da-DK" sz="1600" dirty="0">
                <a:latin typeface="+mj-lt"/>
                <a:ea typeface="Cambria" panose="02040503050406030204" pitchFamily="18" charset="0"/>
              </a:rPr>
              <a:t>Årlige udgifter til platformen pr. medlem er pt. 30.000 kr.</a:t>
            </a:r>
          </a:p>
          <a:p>
            <a:pPr marL="228600"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a-DK" sz="1600" dirty="0" smtClean="0">
                <a:latin typeface="+mj-lt"/>
                <a:ea typeface="Cambria" panose="02040503050406030204" pitchFamily="18" charset="0"/>
              </a:rPr>
              <a:t>Decentrale </a:t>
            </a:r>
            <a:r>
              <a:rPr lang="da-DK" sz="1600" dirty="0">
                <a:latin typeface="+mj-lt"/>
                <a:ea typeface="Cambria" panose="02040503050406030204" pitchFamily="18" charset="0"/>
              </a:rPr>
              <a:t>udgifter </a:t>
            </a:r>
            <a:r>
              <a:rPr lang="da-DK" sz="1600" dirty="0" smtClean="0">
                <a:latin typeface="+mj-lt"/>
                <a:ea typeface="Cambria" panose="02040503050406030204" pitchFamily="18" charset="0"/>
              </a:rPr>
              <a:t>til udvikling af webservices bliver </a:t>
            </a:r>
            <a:r>
              <a:rPr lang="da-DK" sz="1600" dirty="0">
                <a:latin typeface="+mj-lt"/>
                <a:ea typeface="Cambria" panose="02040503050406030204" pitchFamily="18" charset="0"/>
              </a:rPr>
              <a:t>afholdt af den pågældende </a:t>
            </a:r>
            <a:r>
              <a:rPr lang="da-DK" sz="1600" dirty="0" smtClean="0">
                <a:latin typeface="+mj-lt"/>
                <a:ea typeface="Cambria" panose="02040503050406030204" pitchFamily="18" charset="0"/>
              </a:rPr>
              <a:t>myndighed.</a:t>
            </a:r>
          </a:p>
        </p:txBody>
      </p:sp>
    </p:spTree>
    <p:extLst>
      <p:ext uri="{BB962C8B-B14F-4D97-AF65-F5344CB8AC3E}">
        <p14:creationId xmlns:p14="http://schemas.microsoft.com/office/powerpoint/2010/main" val="363799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Fordelene ved PITU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09600" y="1268760"/>
            <a:ext cx="7286600" cy="5112567"/>
          </a:xfrm>
        </p:spPr>
        <p:txBody>
          <a:bodyPr>
            <a:noAutofit/>
          </a:bodyPr>
          <a:lstStyle/>
          <a:p>
            <a:r>
              <a:rPr lang="da-DK" sz="2000" dirty="0"/>
              <a:t>Data er standardiserede, så de kan kombineres og anvendes sammenhængende. Det betyder, at en given information kun </a:t>
            </a:r>
            <a:r>
              <a:rPr lang="da-DK" sz="2000" dirty="0" smtClean="0"/>
              <a:t>kommer fra ét register </a:t>
            </a:r>
            <a:endParaRPr lang="da-DK" sz="2000" dirty="0"/>
          </a:p>
          <a:p>
            <a:r>
              <a:rPr lang="da-DK" sz="2000" dirty="0"/>
              <a:t>Data </a:t>
            </a:r>
            <a:r>
              <a:rPr lang="da-DK" sz="2000" dirty="0" smtClean="0"/>
              <a:t>kan </a:t>
            </a:r>
            <a:r>
              <a:rPr lang="da-DK" sz="2000" dirty="0"/>
              <a:t>som udgangspunkt frit anvendes af </a:t>
            </a:r>
            <a:r>
              <a:rPr lang="da-DK" sz="2000" dirty="0" smtClean="0"/>
              <a:t>alle medlemmer.</a:t>
            </a:r>
          </a:p>
          <a:p>
            <a:r>
              <a:rPr lang="da-DK" sz="2000" dirty="0" smtClean="0"/>
              <a:t>Følsomme </a:t>
            </a:r>
            <a:r>
              <a:rPr lang="da-DK" sz="2000" dirty="0"/>
              <a:t>oplysninger udveksles sikkert gennem PITU, uden at uvedkommende kan se eller påvirke </a:t>
            </a:r>
            <a:r>
              <a:rPr lang="da-DK" sz="2000" dirty="0" smtClean="0"/>
              <a:t>data</a:t>
            </a:r>
            <a:r>
              <a:rPr lang="da-DK" sz="2000" dirty="0"/>
              <a:t>. </a:t>
            </a:r>
            <a:endParaRPr lang="da-DK" sz="2000" dirty="0" smtClean="0"/>
          </a:p>
          <a:p>
            <a:r>
              <a:rPr lang="da-DK" sz="2000" dirty="0" smtClean="0"/>
              <a:t>PITU </a:t>
            </a:r>
            <a:r>
              <a:rPr lang="da-DK" sz="2000" dirty="0"/>
              <a:t>bygger på simpel og sikker infrastruktur, samt omkostningslav prismodel</a:t>
            </a:r>
          </a:p>
          <a:p>
            <a:r>
              <a:rPr lang="da-DK" sz="2000" dirty="0" smtClean="0"/>
              <a:t>PITU giver bedre </a:t>
            </a:r>
            <a:r>
              <a:rPr lang="da-DK" sz="2000" dirty="0"/>
              <a:t>grundlag for </a:t>
            </a:r>
            <a:r>
              <a:rPr lang="da-DK" sz="2000" dirty="0" smtClean="0"/>
              <a:t>fællesoffentlige samarbejde </a:t>
            </a:r>
            <a:r>
              <a:rPr lang="da-DK" sz="2000" dirty="0"/>
              <a:t>i kraft af fælles </a:t>
            </a:r>
            <a:r>
              <a:rPr lang="da-DK" sz="2000" dirty="0" smtClean="0"/>
              <a:t>datadeling</a:t>
            </a:r>
            <a:endParaRPr lang="da-DK" sz="2000" dirty="0"/>
          </a:p>
          <a:p>
            <a:r>
              <a:rPr lang="da-DK" sz="2000" dirty="0"/>
              <a:t>PITU </a:t>
            </a:r>
            <a:r>
              <a:rPr lang="da-DK" sz="2000" dirty="0" smtClean="0"/>
              <a:t> giver bedre </a:t>
            </a:r>
            <a:r>
              <a:rPr lang="da-DK" sz="2000" dirty="0"/>
              <a:t>og nye muligheder for at udvikle nye data-baserede services og </a:t>
            </a:r>
            <a:r>
              <a:rPr lang="da-DK" sz="2000" dirty="0" smtClean="0"/>
              <a:t>produkter</a:t>
            </a:r>
          </a:p>
          <a:p>
            <a:r>
              <a:rPr lang="da-DK" sz="2000" dirty="0" smtClean="0"/>
              <a:t>Driftsbesparelser </a:t>
            </a:r>
            <a:r>
              <a:rPr lang="da-DK" sz="2000" dirty="0"/>
              <a:t>på </a:t>
            </a:r>
            <a:r>
              <a:rPr lang="da-DK" sz="2000" dirty="0" smtClean="0"/>
              <a:t>myndighedernes </a:t>
            </a:r>
            <a:r>
              <a:rPr lang="da-DK" sz="2000" dirty="0"/>
              <a:t>it-systemer </a:t>
            </a:r>
            <a:r>
              <a:rPr lang="da-DK" sz="2000" dirty="0" smtClean="0"/>
              <a:t>fx. </a:t>
            </a:r>
            <a:r>
              <a:rPr lang="da-DK" sz="2000" dirty="0"/>
              <a:t>ved at undgå lokal opdatering af </a:t>
            </a:r>
            <a:r>
              <a:rPr lang="da-DK" sz="2000" dirty="0" smtClean="0"/>
              <a:t>data</a:t>
            </a:r>
            <a:endParaRPr lang="da-DK" sz="2000" dirty="0"/>
          </a:p>
          <a:p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236140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06090"/>
          </a:xfrm>
        </p:spPr>
        <p:txBody>
          <a:bodyPr>
            <a:normAutofit/>
          </a:bodyPr>
          <a:lstStyle/>
          <a:p>
            <a:r>
              <a:rPr lang="da-DK" dirty="0" smtClean="0"/>
              <a:t>Hvad kræver et medlemsskab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79376" y="1124744"/>
            <a:ext cx="6926560" cy="4968552"/>
          </a:xfrm>
        </p:spPr>
        <p:txBody>
          <a:bodyPr>
            <a:noAutofit/>
          </a:bodyPr>
          <a:lstStyle/>
          <a:p>
            <a:r>
              <a:rPr lang="da-DK" sz="2400" dirty="0" smtClean="0"/>
              <a:t>Man skal anmode DIA om medlemskab. DIA vejleder om tilslutningen og det videre forløb</a:t>
            </a:r>
            <a:br>
              <a:rPr lang="da-DK" sz="2400" dirty="0" smtClean="0"/>
            </a:br>
            <a:endParaRPr lang="da-DK" sz="2400" dirty="0" smtClean="0"/>
          </a:p>
          <a:p>
            <a:r>
              <a:rPr lang="da-DK" sz="2400" dirty="0" smtClean="0"/>
              <a:t>Medlemmer skal underskrive en SLA og en medlemsaftale.</a:t>
            </a:r>
            <a:br>
              <a:rPr lang="da-DK" sz="2400" dirty="0" smtClean="0"/>
            </a:br>
            <a:endParaRPr lang="da-DK" sz="2400" dirty="0" smtClean="0"/>
          </a:p>
          <a:p>
            <a:r>
              <a:rPr lang="da-DK" sz="2400" dirty="0" smtClean="0"/>
              <a:t>PITU </a:t>
            </a:r>
            <a:r>
              <a:rPr lang="da-DK" sz="2400" dirty="0"/>
              <a:t>medlemskab koster 500 kr. pr. måned og derved 6.000 pr. år. En sikkerhedsserver koster 10.000 i engangsudgift til licens og derefter 2.000 pr. måned og derved. 24.000 pr. år. </a:t>
            </a:r>
          </a:p>
          <a:p>
            <a:endParaRPr lang="da-DK" dirty="0" smtClean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9931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70e85f4004304867816ce3bfc1bd967d</Template>
  <TotalTime>15110</TotalTime>
  <Words>594</Words>
  <Application>Microsoft Office PowerPoint</Application>
  <PresentationFormat>Widescreen</PresentationFormat>
  <Paragraphs>87</Paragraphs>
  <Slides>12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</vt:lpstr>
      <vt:lpstr>Wingdings</vt:lpstr>
      <vt:lpstr>Kontortema</vt:lpstr>
      <vt:lpstr>PITU </vt:lpstr>
      <vt:lpstr>INDHOLD</vt:lpstr>
      <vt:lpstr>Hvad er PITU</vt:lpstr>
      <vt:lpstr>PITU arkitektur</vt:lpstr>
      <vt:lpstr>PITU – Tænkt USE CASE</vt:lpstr>
      <vt:lpstr>PITU-VISIONEN</vt:lpstr>
      <vt:lpstr>Overordnede rammer</vt:lpstr>
      <vt:lpstr>Fordelene ved PITU</vt:lpstr>
      <vt:lpstr>Hvad kræver et medlemsskab</vt:lpstr>
      <vt:lpstr>Pitu.data.gl</vt:lpstr>
      <vt:lpstr>Eksempler på nuværende data fra PITU (maj 2020)</vt:lpstr>
      <vt:lpstr>Vil du vide mere?</vt:lpstr>
    </vt:vector>
  </TitlesOfParts>
  <Company>Naalakkersuisut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Karl Fritjof Krassel</dc:creator>
  <cp:lastModifiedBy>Cecilie Marie Jakobsen</cp:lastModifiedBy>
  <cp:revision>173</cp:revision>
  <cp:lastPrinted>2020-05-01T13:35:25Z</cp:lastPrinted>
  <dcterms:created xsi:type="dcterms:W3CDTF">2019-04-03T10:54:47Z</dcterms:created>
  <dcterms:modified xsi:type="dcterms:W3CDTF">2020-05-19T12:21:56Z</dcterms:modified>
</cp:coreProperties>
</file>